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</p:sldIdLst>
  <p:sldSz cx="14630400" cy="8229600"/>
  <p:notesSz cx="8229600" cy="14630400"/>
  <p:embeddedFontLst>
    <p:embeddedFont>
      <p:font typeface="Alexandria Medium" charset="-78"/>
      <p:regular r:id="rId12"/>
    </p:embeddedFont>
    <p:embeddedFont>
      <p:font typeface="Cambria" pitchFamily="18" charset="0"/>
      <p:regular r:id="rId13"/>
      <p:bold r:id="rId14"/>
      <p:italic r:id="rId15"/>
      <p:boldItalic r:id="rId16"/>
    </p:embeddedFont>
    <p:embeddedFont>
      <p:font typeface="Rockwell" pitchFamily="18" charset="0"/>
      <p:regular r:id="rId17"/>
      <p:bold r:id="rId18"/>
      <p:italic r:id="rId19"/>
      <p:boldItalic r:id="rId20"/>
    </p:embeddedFont>
    <p:embeddedFont>
      <p:font typeface="Rockwell Condensed" pitchFamily="18" charset="0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Manrope" charset="0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-446" y="-8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40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5001" y="1616336"/>
            <a:ext cx="12267590" cy="9682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05001" y="5159636"/>
            <a:ext cx="12267590" cy="9682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05001" y="1781735"/>
            <a:ext cx="12267590" cy="329184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11579058" y="4882708"/>
            <a:ext cx="1297085" cy="129708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1718667"/>
            <a:ext cx="11960352" cy="364297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1152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818" y="5266944"/>
            <a:ext cx="9469526" cy="1283818"/>
          </a:xfrm>
        </p:spPr>
        <p:txBody>
          <a:bodyPr>
            <a:normAutofit/>
          </a:bodyPr>
          <a:lstStyle>
            <a:lvl1pPr marL="0" indent="0" algn="l">
              <a:buNone/>
              <a:defRPr sz="2640">
                <a:solidFill>
                  <a:schemeClr val="tx1"/>
                </a:solidFill>
              </a:defRPr>
            </a:lvl1pPr>
            <a:lvl2pPr marL="548640" indent="0" algn="ctr">
              <a:buNone/>
              <a:defRPr sz="2640"/>
            </a:lvl2pPr>
            <a:lvl3pPr marL="1097280" indent="0" algn="ctr">
              <a:buNone/>
              <a:defRPr sz="2640"/>
            </a:lvl3pPr>
            <a:lvl4pPr marL="1645920" indent="0" algn="ctr">
              <a:buNone/>
              <a:defRPr sz="2400"/>
            </a:lvl4pPr>
            <a:lvl5pPr marL="2194560" indent="0" algn="ctr">
              <a:buNone/>
              <a:defRPr sz="2400"/>
            </a:lvl5pPr>
            <a:lvl6pPr marL="2743200" indent="0" algn="ctr">
              <a:buNone/>
              <a:defRPr sz="2400"/>
            </a:lvl6pPr>
            <a:lvl7pPr marL="3291840" indent="0" algn="ctr">
              <a:buNone/>
              <a:defRPr sz="2400"/>
            </a:lvl7pPr>
            <a:lvl8pPr marL="3840480" indent="0" algn="ctr">
              <a:buNone/>
              <a:defRPr sz="2400"/>
            </a:lvl8pPr>
            <a:lvl9pPr marL="438912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1279" y="5147201"/>
            <a:ext cx="1432642" cy="768096"/>
          </a:xfrm>
        </p:spPr>
        <p:txBody>
          <a:bodyPr/>
          <a:lstStyle>
            <a:lvl1pPr>
              <a:defRPr sz="336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02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231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640080"/>
            <a:ext cx="3063240" cy="67665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0160" y="640080"/>
            <a:ext cx="9006840" cy="67665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329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022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780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867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489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961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1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638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01587"/>
            <a:ext cx="14630400" cy="23280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554" y="1470355"/>
            <a:ext cx="11137392" cy="4224528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9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929" y="6024067"/>
            <a:ext cx="10863072" cy="128016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12401" y="7527341"/>
            <a:ext cx="3173171" cy="438150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249" y="7527341"/>
            <a:ext cx="7593178" cy="43815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76879" y="2791018"/>
            <a:ext cx="1297085" cy="129708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2442" y="3007360"/>
            <a:ext cx="1425958" cy="864398"/>
          </a:xfrm>
        </p:spPr>
        <p:txBody>
          <a:bodyPr/>
          <a:lstStyle>
            <a:lvl1pPr>
              <a:defRPr sz="336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360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3818" y="2633472"/>
            <a:ext cx="5705856" cy="4773168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7069" y="2633472"/>
            <a:ext cx="5705856" cy="4773168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523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457907"/>
            <a:ext cx="5705856" cy="768096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3818" y="3291840"/>
            <a:ext cx="5705856" cy="3950208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7069" y="2457907"/>
            <a:ext cx="5705856" cy="768096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7069" y="3291840"/>
            <a:ext cx="5705856" cy="3950208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65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421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035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64489" y="1"/>
            <a:ext cx="4665911" cy="82295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9568" y="822960"/>
            <a:ext cx="3840480" cy="2084832"/>
          </a:xfrm>
        </p:spPr>
        <p:txBody>
          <a:bodyPr anchor="b">
            <a:normAutofit/>
          </a:bodyPr>
          <a:lstStyle>
            <a:lvl1pPr>
              <a:defRPr sz="384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822960"/>
            <a:ext cx="8054035" cy="6024067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9568" y="2907792"/>
            <a:ext cx="3840480" cy="39502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80">
                <a:solidFill>
                  <a:schemeClr val="accent1">
                    <a:lumMod val="75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3682070" y="7475617"/>
            <a:ext cx="548640" cy="54864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560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964489" y="1"/>
            <a:ext cx="4665911" cy="82295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9568" y="822960"/>
            <a:ext cx="3840480" cy="2084832"/>
          </a:xfrm>
        </p:spPr>
        <p:txBody>
          <a:bodyPr anchor="b">
            <a:normAutofit/>
          </a:bodyPr>
          <a:lstStyle>
            <a:lvl1pPr>
              <a:defRPr sz="384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964488" cy="82296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9568" y="2907792"/>
            <a:ext cx="3840480" cy="39502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80">
                <a:solidFill>
                  <a:schemeClr val="accent1">
                    <a:lumMod val="75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10/13/2025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3682070" y="7475617"/>
            <a:ext cx="548640" cy="54864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738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3818" y="581558"/>
            <a:ext cx="12070080" cy="193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3818" y="2545690"/>
            <a:ext cx="12070080" cy="486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7309" y="7527341"/>
            <a:ext cx="392826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5763" y="7527341"/>
            <a:ext cx="759317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3682070" y="7475617"/>
            <a:ext cx="548640" cy="54864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73354" y="7527341"/>
            <a:ext cx="76809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5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6480" kern="1200" cap="all" baseline="0"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219456" indent="-219456" algn="l" defTabSz="1097280" rtl="0" eaLnBrk="1" latinLnBrk="0" hangingPunct="1">
        <a:lnSpc>
          <a:spcPct val="90000"/>
        </a:lnSpc>
        <a:spcBef>
          <a:spcPts val="144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19456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indent="-219456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207008" indent="-219456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indent="-219456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1920000" indent="-274320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280000" indent="-274320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2640000" indent="-274320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000000" indent="-274320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084064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Рекомендации для родителей: Развитие коммуникативных и регуляторных способностей</a:t>
            </a:r>
            <a:endParaRPr lang="en-US" sz="4400" b="1" dirty="0"/>
          </a:p>
        </p:txBody>
      </p:sp>
      <p:sp>
        <p:nvSpPr>
          <p:cNvPr id="4" name="Text 1"/>
          <p:cNvSpPr/>
          <p:nvPr/>
        </p:nvSpPr>
        <p:spPr>
          <a:xfrm>
            <a:off x="5895727" y="6858000"/>
            <a:ext cx="7556421" cy="1376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ru-RU" sz="17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Презентацию подготовил(а</a:t>
            </a:r>
            <a:r>
              <a:rPr lang="ru-RU" sz="1750" dirty="0" smtClean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):</a:t>
            </a:r>
            <a:r>
              <a:rPr lang="ru-RU" sz="1750" dirty="0" err="1" smtClean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Чанкселиани.Т.А</a:t>
            </a:r>
            <a:endParaRPr lang="en-US" sz="1750" dirty="0"/>
          </a:p>
        </p:txBody>
      </p:sp>
      <p:pic>
        <p:nvPicPr>
          <p:cNvPr id="1026" name="Picture 2" descr="C:\Users\User\Desktop\vuq3OmoBP9o6IOEL6moxRjqCuHppEC5Dv8gmFOEj99o1JI402buaat-vcFw93HS1uSf1l-9IdP7-CuxDgVqj5E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55" y="1235446"/>
            <a:ext cx="5734792" cy="5039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ymdZ3Hi25cMyPZP-DTvfc3uU3MnpWSKX4NycHHnbqRJqGgeRcCj-gvRULMONfhryABiACiXmPQetHKh84t6HShF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37" y="3625285"/>
            <a:ext cx="5227781" cy="3920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384357" y="489227"/>
            <a:ext cx="7990523" cy="824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40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Коммуникативные способности: Основа взаимодействия</a:t>
            </a:r>
            <a:endParaRPr lang="en-US" sz="4000" b="1" dirty="0"/>
          </a:p>
        </p:txBody>
      </p:sp>
      <p:sp>
        <p:nvSpPr>
          <p:cNvPr id="4" name="Shape 1"/>
          <p:cNvSpPr/>
          <p:nvPr/>
        </p:nvSpPr>
        <p:spPr>
          <a:xfrm>
            <a:off x="576739" y="1723073"/>
            <a:ext cx="7990523" cy="1522333"/>
          </a:xfrm>
          <a:prstGeom prst="roundRect">
            <a:avLst>
              <a:gd name="adj" fmla="val 7208"/>
            </a:avLst>
          </a:prstGeom>
          <a:solidFill>
            <a:srgbClr val="FFFFFF"/>
          </a:solidFill>
          <a:ln w="22860">
            <a:solidFill>
              <a:srgbClr val="B3D5E4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79" y="1723073"/>
            <a:ext cx="91440" cy="152233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32961" y="1910715"/>
            <a:ext cx="2060138" cy="257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Активное слушание</a:t>
            </a:r>
            <a:endParaRPr lang="en-US" sz="2000" b="1" dirty="0"/>
          </a:p>
        </p:txBody>
      </p:sp>
      <p:sp>
        <p:nvSpPr>
          <p:cNvPr id="7" name="Text 3"/>
          <p:cNvSpPr/>
          <p:nvPr/>
        </p:nvSpPr>
        <p:spPr>
          <a:xfrm>
            <a:off x="832961" y="2266950"/>
            <a:ext cx="7546658" cy="790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Моделируйте поведение: поддерживайте зрительный контакт, проявляйте внимание и задавайте уточняющие вопросы. Это учит ребенка уважать собеседника и лучше понимать информацию.</a:t>
            </a:r>
            <a:endParaRPr lang="en-US" sz="1250" dirty="0"/>
          </a:p>
        </p:txBody>
      </p:sp>
      <p:sp>
        <p:nvSpPr>
          <p:cNvPr id="8" name="Shape 4"/>
          <p:cNvSpPr/>
          <p:nvPr/>
        </p:nvSpPr>
        <p:spPr>
          <a:xfrm>
            <a:off x="553879" y="3456503"/>
            <a:ext cx="7990523" cy="1324689"/>
          </a:xfrm>
          <a:prstGeom prst="roundRect">
            <a:avLst>
              <a:gd name="adj" fmla="val 8717"/>
            </a:avLst>
          </a:prstGeom>
          <a:solidFill>
            <a:srgbClr val="FFFFFF"/>
          </a:solidFill>
          <a:ln w="22860">
            <a:solidFill>
              <a:srgbClr val="B3D5E4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79" y="3410188"/>
            <a:ext cx="91440" cy="12587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32961" y="3597831"/>
            <a:ext cx="2060138" cy="257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Выражение мыслей</a:t>
            </a:r>
            <a:endParaRPr lang="en-US" b="1" dirty="0"/>
          </a:p>
        </p:txBody>
      </p:sp>
      <p:sp>
        <p:nvSpPr>
          <p:cNvPr id="11" name="Text 6"/>
          <p:cNvSpPr/>
          <p:nvPr/>
        </p:nvSpPr>
        <p:spPr>
          <a:xfrm>
            <a:off x="832961" y="3855244"/>
            <a:ext cx="7546658" cy="527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Поощряйте детей делиться чувствами. Игры типа «Что я чувствую?» и обсуждение персонажей из книг помогут им разносторонне выражать эмоции и аргументировать свои идеи.</a:t>
            </a:r>
            <a:endParaRPr lang="en-US" sz="1250" dirty="0"/>
          </a:p>
        </p:txBody>
      </p:sp>
      <p:sp>
        <p:nvSpPr>
          <p:cNvPr id="12" name="Shape 7"/>
          <p:cNvSpPr/>
          <p:nvPr/>
        </p:nvSpPr>
        <p:spPr>
          <a:xfrm>
            <a:off x="576738" y="4833699"/>
            <a:ext cx="7990523" cy="1258729"/>
          </a:xfrm>
          <a:prstGeom prst="roundRect">
            <a:avLst>
              <a:gd name="adj" fmla="val 8717"/>
            </a:avLst>
          </a:prstGeom>
          <a:solidFill>
            <a:srgbClr val="FFFFFF"/>
          </a:solidFill>
          <a:ln w="22860">
            <a:solidFill>
              <a:srgbClr val="B3D5E4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79" y="4833699"/>
            <a:ext cx="91440" cy="125872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32961" y="5021342"/>
            <a:ext cx="2556748" cy="257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Адаптация к собеседнику</a:t>
            </a:r>
            <a:endParaRPr lang="en-US" b="1" dirty="0"/>
          </a:p>
        </p:txBody>
      </p:sp>
      <p:sp>
        <p:nvSpPr>
          <p:cNvPr id="15" name="Text 9"/>
          <p:cNvSpPr/>
          <p:nvPr/>
        </p:nvSpPr>
        <p:spPr>
          <a:xfrm>
            <a:off x="832961" y="5377577"/>
            <a:ext cx="7546658" cy="527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Организуйте ролевые игры, где ребенок общается с разными «персонажами». Это развивает гибкость в общении и умение подбирать слова в зависимости от ситуации.</a:t>
            </a:r>
            <a:endParaRPr lang="en-US" sz="1250" dirty="0"/>
          </a:p>
        </p:txBody>
      </p:sp>
      <p:sp>
        <p:nvSpPr>
          <p:cNvPr id="16" name="Shape 10"/>
          <p:cNvSpPr/>
          <p:nvPr/>
        </p:nvSpPr>
        <p:spPr>
          <a:xfrm>
            <a:off x="576739" y="6257211"/>
            <a:ext cx="7990523" cy="1258729"/>
          </a:xfrm>
          <a:prstGeom prst="roundRect">
            <a:avLst>
              <a:gd name="adj" fmla="val 8717"/>
            </a:avLst>
          </a:prstGeom>
          <a:solidFill>
            <a:srgbClr val="FFFFFF"/>
          </a:solidFill>
          <a:ln w="22860">
            <a:solidFill>
              <a:srgbClr val="B3D5E4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79" y="6257211"/>
            <a:ext cx="91440" cy="1258729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32961" y="6444853"/>
            <a:ext cx="3220283" cy="257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Конструктивная обратная связь</a:t>
            </a:r>
            <a:endParaRPr lang="en-US" b="1" dirty="0"/>
          </a:p>
        </p:txBody>
      </p:sp>
      <p:sp>
        <p:nvSpPr>
          <p:cNvPr id="19" name="Text 12"/>
          <p:cNvSpPr/>
          <p:nvPr/>
        </p:nvSpPr>
        <p:spPr>
          <a:xfrm>
            <a:off x="832961" y="6801088"/>
            <a:ext cx="7546658" cy="527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Обсуждайте успехи и ошибки в общении. Учите ребенка спрашивать, как его воспринимают, и как можно улучшить взаимодействие. Это формирует критическое мышление и самоанализ.</a:t>
            </a:r>
            <a:endParaRPr lang="en-US" sz="1250" dirty="0"/>
          </a:p>
        </p:txBody>
      </p:sp>
      <p:pic>
        <p:nvPicPr>
          <p:cNvPr id="2051" name="Picture 3" descr="C:\Users\User\Desktop\DzkqtUB4uu6zQ0twLwD5oBXmdEXWyXRcEarWPhoaSOH7tQFLY1NQXfRQSs5DZpHqHS3I9fpWbHhVAxx9gWUkcoz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4" y="1966068"/>
            <a:ext cx="5538354" cy="4927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04731" y="704849"/>
            <a:ext cx="10763964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40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Регуляторные способности: Контроль над собой</a:t>
            </a:r>
            <a:endParaRPr lang="en-US" sz="4000" b="1" dirty="0"/>
          </a:p>
        </p:txBody>
      </p:sp>
      <p:sp>
        <p:nvSpPr>
          <p:cNvPr id="3" name="Text 1"/>
          <p:cNvSpPr/>
          <p:nvPr/>
        </p:nvSpPr>
        <p:spPr>
          <a:xfrm>
            <a:off x="1844365" y="1988225"/>
            <a:ext cx="31813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Управление</a:t>
            </a:r>
            <a:r>
              <a:rPr lang="en-US" sz="2400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 </a:t>
            </a:r>
            <a:r>
              <a:rPr lang="en-US" sz="24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эмоциями</a:t>
            </a:r>
            <a:endParaRPr lang="en-US" sz="2400" b="1" dirty="0"/>
          </a:p>
        </p:txBody>
      </p:sp>
      <p:sp>
        <p:nvSpPr>
          <p:cNvPr id="4" name="Text 2"/>
          <p:cNvSpPr/>
          <p:nvPr/>
        </p:nvSpPr>
        <p:spPr>
          <a:xfrm>
            <a:off x="793790" y="2458998"/>
            <a:ext cx="423886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Используйте эмоциональные карты и игры для идентификации и называния чувств. Обсуждайте эмоции на примерах из повседневной жизни, чтобы ребенок мог их правильно выражать.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362" y="3594497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150031"/>
            <a:ext cx="30800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Планирование и цели</a:t>
            </a:r>
            <a:endParaRPr lang="en-US" sz="2400" b="1" dirty="0"/>
          </a:p>
        </p:txBody>
      </p:sp>
      <p:sp>
        <p:nvSpPr>
          <p:cNvPr id="8" name="Text 4"/>
          <p:cNvSpPr/>
          <p:nvPr/>
        </p:nvSpPr>
        <p:spPr>
          <a:xfrm>
            <a:off x="9597628" y="2640449"/>
            <a:ext cx="423898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Учите детей ставить небольшие, достижимые цели и обсуждать шаги для их выполнения. Это развивает тайм-менеджмент и целеустремленность.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13" y="3594497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4976574"/>
            <a:ext cx="29095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Контроль импульсов</a:t>
            </a:r>
            <a:endParaRPr lang="en-US" sz="2400" b="1" dirty="0"/>
          </a:p>
        </p:txBody>
      </p:sp>
      <p:sp>
        <p:nvSpPr>
          <p:cNvPr id="12" name="Text 6"/>
          <p:cNvSpPr/>
          <p:nvPr/>
        </p:nvSpPr>
        <p:spPr>
          <a:xfrm>
            <a:off x="9597628" y="5466993"/>
            <a:ext cx="423898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Учите ребенка «останавливаться и думать». Практикуйте глубокие вдохи перед принятием решения, чтобы он мог обдумать возможные последствия.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713" y="5256848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197418" y="49765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Саморегуляци</a:t>
            </a:r>
            <a:r>
              <a:rPr lang="en-US" sz="2200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я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466993"/>
            <a:ext cx="423886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Предлагайте йогу, дыхательные практики, спорт или творчество. Эти занятия помогают находить здоровые способы для выражения и управления эмоциями в стрессовых ситуациях.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83167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362" y="5256848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3669" y="615791"/>
            <a:ext cx="13063061" cy="11194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36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Игровые методы развития: Коммуникация и Самоконтроль</a:t>
            </a:r>
            <a:endParaRPr lang="en-US" sz="3600" b="1" dirty="0"/>
          </a:p>
        </p:txBody>
      </p:sp>
      <p:sp>
        <p:nvSpPr>
          <p:cNvPr id="4" name="Text 1"/>
          <p:cNvSpPr/>
          <p:nvPr/>
        </p:nvSpPr>
        <p:spPr>
          <a:xfrm>
            <a:off x="513505" y="1901536"/>
            <a:ext cx="2799040" cy="1018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3200" b="1" dirty="0" smtClean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Ролевые игры</a:t>
            </a:r>
            <a:endParaRPr lang="ru-RU" sz="3200" b="1" dirty="0"/>
          </a:p>
        </p:txBody>
      </p:sp>
      <p:sp>
        <p:nvSpPr>
          <p:cNvPr id="5" name="Text 2"/>
          <p:cNvSpPr/>
          <p:nvPr/>
        </p:nvSpPr>
        <p:spPr>
          <a:xfrm>
            <a:off x="405245" y="2919846"/>
            <a:ext cx="3434282" cy="2524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ru-RU" sz="2400" dirty="0" smtClean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Чередуйте сценарии, позволяя ребенку примерять разные роли. Это развивает не только коммуникацию, но и </a:t>
            </a:r>
            <a:r>
              <a:rPr lang="ru-RU" sz="2400" dirty="0" err="1" smtClean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эмпатию</a:t>
            </a:r>
            <a:r>
              <a:rPr lang="ru-RU" sz="2400" dirty="0" smtClean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, а также способность видеть ситуацию с разных сторон.</a:t>
            </a:r>
            <a:endParaRPr lang="ru-RU" sz="2400" dirty="0"/>
          </a:p>
        </p:txBody>
      </p:sp>
      <p:sp>
        <p:nvSpPr>
          <p:cNvPr id="7" name="Text 3"/>
          <p:cNvSpPr/>
          <p:nvPr/>
        </p:nvSpPr>
        <p:spPr>
          <a:xfrm>
            <a:off x="4119324" y="4295537"/>
            <a:ext cx="2799040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400" b="1" dirty="0"/>
          </a:p>
        </p:txBody>
      </p:sp>
      <p:sp>
        <p:nvSpPr>
          <p:cNvPr id="8" name="Text 4"/>
          <p:cNvSpPr/>
          <p:nvPr/>
        </p:nvSpPr>
        <p:spPr>
          <a:xfrm>
            <a:off x="4119324" y="4779645"/>
            <a:ext cx="3055977" cy="2866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7455098" y="5233241"/>
            <a:ext cx="3055858" cy="2149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600" dirty="0" smtClean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, </a:t>
            </a:r>
            <a:endParaRPr lang="en-US" sz="1750" dirty="0"/>
          </a:p>
        </p:txBody>
      </p:sp>
      <p:pic>
        <p:nvPicPr>
          <p:cNvPr id="1028" name="Picture 4" descr="C:\Users\User\Pictures\Saved Pictures\au_jak-DBI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28" y="1597293"/>
            <a:ext cx="6197244" cy="604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3669" y="615791"/>
            <a:ext cx="13063061" cy="11194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36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Игровые методы развития: Коммуникация и Самоконтроль</a:t>
            </a:r>
            <a:endParaRPr lang="en-US" sz="3600" b="1" dirty="0"/>
          </a:p>
        </p:txBody>
      </p:sp>
      <p:sp>
        <p:nvSpPr>
          <p:cNvPr id="4" name="Text 1"/>
          <p:cNvSpPr/>
          <p:nvPr/>
        </p:nvSpPr>
        <p:spPr>
          <a:xfrm>
            <a:off x="761198" y="2555817"/>
            <a:ext cx="3239809" cy="548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ru-RU" sz="3200" b="1" dirty="0" smtClean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Настольные</a:t>
            </a:r>
            <a:r>
              <a:rPr lang="en-US" sz="3200" b="1" dirty="0" smtClean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 </a:t>
            </a:r>
            <a:r>
              <a:rPr lang="ru-RU" sz="3200" b="1" dirty="0" smtClean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игры</a:t>
            </a:r>
            <a:endParaRPr lang="ru-RU" sz="3200" b="1" dirty="0"/>
          </a:p>
        </p:txBody>
      </p:sp>
      <p:sp>
        <p:nvSpPr>
          <p:cNvPr id="5" name="Text 2"/>
          <p:cNvSpPr/>
          <p:nvPr/>
        </p:nvSpPr>
        <p:spPr>
          <a:xfrm>
            <a:off x="756847" y="3104002"/>
            <a:ext cx="3055858" cy="4590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00"/>
              </a:lnSpc>
            </a:pPr>
            <a:r>
              <a:rPr lang="ru-RU" sz="2400" dirty="0" smtClean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Игры вроде «Монополии» или «Шахмат» требуют стратегического мышления, планирования и взаимодействия. Они эффективно развивают как регуляторные, так и коммуникативные навыки</a:t>
            </a:r>
            <a:r>
              <a:rPr lang="en-US" sz="2000" dirty="0" smtClean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.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4119324" y="4295537"/>
            <a:ext cx="2799040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400" b="1" dirty="0"/>
          </a:p>
        </p:txBody>
      </p:sp>
      <p:sp>
        <p:nvSpPr>
          <p:cNvPr id="8" name="Text 4"/>
          <p:cNvSpPr/>
          <p:nvPr/>
        </p:nvSpPr>
        <p:spPr>
          <a:xfrm>
            <a:off x="4119324" y="4779645"/>
            <a:ext cx="3055977" cy="2866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11289516" y="5683746"/>
            <a:ext cx="3055977" cy="699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400" b="1" dirty="0"/>
          </a:p>
        </p:txBody>
      </p:sp>
      <p:pic>
        <p:nvPicPr>
          <p:cNvPr id="1026" name="Picture 2" descr="C:\Users\User\Desktop\hA-K_EKYF247ZCF-bgXXPTEyl9YaLpoXEKjfd7WvoycYEUp02E0n7yWgXF3Si2sz190enB3Xg-AKaXP1vlI3uC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91" y="1598674"/>
            <a:ext cx="8128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0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3669" y="615791"/>
            <a:ext cx="13063061" cy="11194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36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Игровые методы развития: Коммуникация и Самоконтроль</a:t>
            </a:r>
            <a:endParaRPr lang="en-US" sz="3600" b="1" dirty="0"/>
          </a:p>
        </p:txBody>
      </p:sp>
      <p:sp>
        <p:nvSpPr>
          <p:cNvPr id="4" name="Text 1"/>
          <p:cNvSpPr/>
          <p:nvPr/>
        </p:nvSpPr>
        <p:spPr>
          <a:xfrm>
            <a:off x="540327" y="1735217"/>
            <a:ext cx="3199642" cy="1236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3200" b="1" dirty="0" err="1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Театральные</a:t>
            </a:r>
            <a:r>
              <a:rPr lang="en-US" sz="32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 </a:t>
            </a:r>
            <a:r>
              <a:rPr lang="en-US" sz="3200" b="1" dirty="0" err="1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постановки</a:t>
            </a:r>
            <a:endParaRPr lang="en-US" sz="3200" b="1" dirty="0"/>
          </a:p>
        </p:txBody>
      </p:sp>
      <p:sp>
        <p:nvSpPr>
          <p:cNvPr id="5" name="Text 2"/>
          <p:cNvSpPr/>
          <p:nvPr/>
        </p:nvSpPr>
        <p:spPr>
          <a:xfrm>
            <a:off x="783669" y="4779526"/>
            <a:ext cx="3055858" cy="2866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4119324" y="4295537"/>
            <a:ext cx="2799040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400" b="1" dirty="0"/>
          </a:p>
        </p:txBody>
      </p:sp>
      <p:sp>
        <p:nvSpPr>
          <p:cNvPr id="8" name="Text 4"/>
          <p:cNvSpPr/>
          <p:nvPr/>
        </p:nvSpPr>
        <p:spPr>
          <a:xfrm>
            <a:off x="700542" y="2462646"/>
            <a:ext cx="3725519" cy="2316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00"/>
              </a:lnSpc>
            </a:pPr>
            <a:r>
              <a:rPr lang="ru-RU" sz="2800" dirty="0" smtClean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Занятия театром улучшают навыки самовыражения, повышают уверенность в общении и помогают развивать эмоциональный интеллект</a:t>
            </a:r>
            <a:r>
              <a:rPr lang="ru-RU" sz="2000" dirty="0" smtClean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.</a:t>
            </a:r>
            <a:endParaRPr lang="ru-RU" sz="2000" dirty="0"/>
          </a:p>
        </p:txBody>
      </p:sp>
      <p:sp>
        <p:nvSpPr>
          <p:cNvPr id="10" name="Text 5"/>
          <p:cNvSpPr/>
          <p:nvPr/>
        </p:nvSpPr>
        <p:spPr>
          <a:xfrm>
            <a:off x="7455098" y="4295418"/>
            <a:ext cx="3055858" cy="699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400" b="1" dirty="0"/>
          </a:p>
        </p:txBody>
      </p:sp>
      <p:sp>
        <p:nvSpPr>
          <p:cNvPr id="11" name="Text 6"/>
          <p:cNvSpPr/>
          <p:nvPr/>
        </p:nvSpPr>
        <p:spPr>
          <a:xfrm>
            <a:off x="7455098" y="5129332"/>
            <a:ext cx="3055858" cy="2149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10790753" y="4295537"/>
            <a:ext cx="3055977" cy="699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400" b="1" dirty="0"/>
          </a:p>
        </p:txBody>
      </p:sp>
      <p:sp>
        <p:nvSpPr>
          <p:cNvPr id="14" name="Text 8"/>
          <p:cNvSpPr/>
          <p:nvPr/>
        </p:nvSpPr>
        <p:spPr>
          <a:xfrm>
            <a:off x="10790753" y="5129451"/>
            <a:ext cx="3055977" cy="2507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600" dirty="0"/>
          </a:p>
        </p:txBody>
      </p:sp>
      <p:pic>
        <p:nvPicPr>
          <p:cNvPr id="1026" name="Picture 2" descr="C:\Users\User\Desktop\W7wIElnjbikuskuYdXtV8BZzliN1SeuMaD5js-FYoLI6yCU7uMQyD33KhP6fm9i_6tuUgoadRx3jZWN0UnRMJFT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55" y="1576905"/>
            <a:ext cx="6358809" cy="5722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3669" y="615791"/>
            <a:ext cx="13063061" cy="11194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36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Игровые методы развития: Коммуникация и Самоконтроль</a:t>
            </a:r>
            <a:endParaRPr lang="en-US" sz="3600" b="1" dirty="0"/>
          </a:p>
        </p:txBody>
      </p:sp>
      <p:sp>
        <p:nvSpPr>
          <p:cNvPr id="4" name="Text 1"/>
          <p:cNvSpPr/>
          <p:nvPr/>
        </p:nvSpPr>
        <p:spPr>
          <a:xfrm>
            <a:off x="280554" y="2948985"/>
            <a:ext cx="4234252" cy="4092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400" b="1" dirty="0"/>
          </a:p>
        </p:txBody>
      </p:sp>
      <p:sp>
        <p:nvSpPr>
          <p:cNvPr id="5" name="Text 2"/>
          <p:cNvSpPr/>
          <p:nvPr/>
        </p:nvSpPr>
        <p:spPr>
          <a:xfrm>
            <a:off x="495678" y="2407307"/>
            <a:ext cx="4429613" cy="337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ru-RU" sz="3600" b="1" dirty="0" smtClean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Спортивные и командные игры</a:t>
            </a:r>
            <a:endParaRPr lang="ru-RU" sz="3600" b="1" dirty="0"/>
          </a:p>
        </p:txBody>
      </p:sp>
      <p:sp>
        <p:nvSpPr>
          <p:cNvPr id="8" name="Text 4"/>
          <p:cNvSpPr/>
          <p:nvPr/>
        </p:nvSpPr>
        <p:spPr>
          <a:xfrm>
            <a:off x="4119324" y="4779645"/>
            <a:ext cx="3055977" cy="2866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7455098" y="4295418"/>
            <a:ext cx="3055858" cy="699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400" b="1" dirty="0"/>
          </a:p>
        </p:txBody>
      </p:sp>
      <p:sp>
        <p:nvSpPr>
          <p:cNvPr id="11" name="Text 6"/>
          <p:cNvSpPr/>
          <p:nvPr/>
        </p:nvSpPr>
        <p:spPr>
          <a:xfrm>
            <a:off x="7455098" y="5129332"/>
            <a:ext cx="3055858" cy="2149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 smtClean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.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10790753" y="4295537"/>
            <a:ext cx="3055977" cy="699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400" b="1" dirty="0"/>
          </a:p>
        </p:txBody>
      </p:sp>
      <p:sp>
        <p:nvSpPr>
          <p:cNvPr id="14" name="Text 8"/>
          <p:cNvSpPr/>
          <p:nvPr/>
        </p:nvSpPr>
        <p:spPr>
          <a:xfrm>
            <a:off x="700920" y="3628172"/>
            <a:ext cx="4019127" cy="2507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80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Эти игры формируют командный дух, учат работать в группе, сотрудничать и стремиться к общей цели, развивая лидерские качества и умение решать конфликты.</a:t>
            </a:r>
            <a:endParaRPr lang="en-US" sz="2800" dirty="0"/>
          </a:p>
        </p:txBody>
      </p:sp>
      <p:pic>
        <p:nvPicPr>
          <p:cNvPr id="1027" name="Picture 3" descr="C:\Users\User\Desktop\8cuvcDz7DCLnKkQag5AntgRPgjlgCK3PlfAcmGjrBEdaxQUlzoaI47j2g86RxB-eI6GaOmCwbQjUMYvL0u0h5m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21" y="1940587"/>
            <a:ext cx="5824772" cy="5882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80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16144" y="550674"/>
            <a:ext cx="830425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44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Поддержка родителей: Ключ к успеху</a:t>
            </a:r>
            <a:endParaRPr lang="en-US" sz="4400" b="1" dirty="0"/>
          </a:p>
        </p:txBody>
      </p:sp>
      <p:sp>
        <p:nvSpPr>
          <p:cNvPr id="3" name="Text 1"/>
          <p:cNvSpPr/>
          <p:nvPr/>
        </p:nvSpPr>
        <p:spPr>
          <a:xfrm>
            <a:off x="793790" y="1726406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Развитие этих способностей — долгосрочный процесс, требующий активного участия родителей. Ваша поддержка, понимание и терпение играют решающую роль.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93790" y="338208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Будьте внимательны к чувствам ребенка.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82428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Создавайте безопасное пространство для общения.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2664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Поощряйте открытые разговоры и вопросы.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70868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Отмечайте маленькие победы и прогресс.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93789" y="6140291"/>
            <a:ext cx="13210310" cy="725805"/>
          </a:xfrm>
          <a:custGeom>
            <a:avLst/>
            <a:gdLst>
              <a:gd name="connsiteX0" fmla="*/ 0 w 13210310"/>
              <a:gd name="connsiteY0" fmla="*/ 0 h 725805"/>
              <a:gd name="connsiteX1" fmla="*/ 827383 w 13210310"/>
              <a:gd name="connsiteY1" fmla="*/ 0 h 725805"/>
              <a:gd name="connsiteX2" fmla="*/ 1258456 w 13210310"/>
              <a:gd name="connsiteY2" fmla="*/ 0 h 725805"/>
              <a:gd name="connsiteX3" fmla="*/ 2217942 w 13210310"/>
              <a:gd name="connsiteY3" fmla="*/ 0 h 725805"/>
              <a:gd name="connsiteX4" fmla="*/ 2913221 w 13210310"/>
              <a:gd name="connsiteY4" fmla="*/ 0 h 725805"/>
              <a:gd name="connsiteX5" fmla="*/ 3344294 w 13210310"/>
              <a:gd name="connsiteY5" fmla="*/ 0 h 725805"/>
              <a:gd name="connsiteX6" fmla="*/ 3775368 w 13210310"/>
              <a:gd name="connsiteY6" fmla="*/ 0 h 725805"/>
              <a:gd name="connsiteX7" fmla="*/ 4602750 w 13210310"/>
              <a:gd name="connsiteY7" fmla="*/ 0 h 725805"/>
              <a:gd name="connsiteX8" fmla="*/ 5298030 w 13210310"/>
              <a:gd name="connsiteY8" fmla="*/ 0 h 725805"/>
              <a:gd name="connsiteX9" fmla="*/ 5729103 w 13210310"/>
              <a:gd name="connsiteY9" fmla="*/ 0 h 725805"/>
              <a:gd name="connsiteX10" fmla="*/ 6424382 w 13210310"/>
              <a:gd name="connsiteY10" fmla="*/ 0 h 725805"/>
              <a:gd name="connsiteX11" fmla="*/ 7383868 w 13210310"/>
              <a:gd name="connsiteY11" fmla="*/ 0 h 725805"/>
              <a:gd name="connsiteX12" fmla="*/ 8343354 w 13210310"/>
              <a:gd name="connsiteY12" fmla="*/ 0 h 725805"/>
              <a:gd name="connsiteX13" fmla="*/ 9302839 w 13210310"/>
              <a:gd name="connsiteY13" fmla="*/ 0 h 725805"/>
              <a:gd name="connsiteX14" fmla="*/ 9866016 w 13210310"/>
              <a:gd name="connsiteY14" fmla="*/ 0 h 725805"/>
              <a:gd name="connsiteX15" fmla="*/ 10693398 w 13210310"/>
              <a:gd name="connsiteY15" fmla="*/ 0 h 725805"/>
              <a:gd name="connsiteX16" fmla="*/ 10992368 w 13210310"/>
              <a:gd name="connsiteY16" fmla="*/ 0 h 725805"/>
              <a:gd name="connsiteX17" fmla="*/ 11555545 w 13210310"/>
              <a:gd name="connsiteY17" fmla="*/ 0 h 725805"/>
              <a:gd name="connsiteX18" fmla="*/ 12515031 w 13210310"/>
              <a:gd name="connsiteY18" fmla="*/ 0 h 725805"/>
              <a:gd name="connsiteX19" fmla="*/ 13210310 w 13210310"/>
              <a:gd name="connsiteY19" fmla="*/ 0 h 725805"/>
              <a:gd name="connsiteX20" fmla="*/ 13210310 w 13210310"/>
              <a:gd name="connsiteY20" fmla="*/ 370161 h 725805"/>
              <a:gd name="connsiteX21" fmla="*/ 13210310 w 13210310"/>
              <a:gd name="connsiteY21" fmla="*/ 725805 h 725805"/>
              <a:gd name="connsiteX22" fmla="*/ 12250824 w 13210310"/>
              <a:gd name="connsiteY22" fmla="*/ 725805 h 725805"/>
              <a:gd name="connsiteX23" fmla="*/ 11687648 w 13210310"/>
              <a:gd name="connsiteY23" fmla="*/ 725805 h 725805"/>
              <a:gd name="connsiteX24" fmla="*/ 11124472 w 13210310"/>
              <a:gd name="connsiteY24" fmla="*/ 725805 h 725805"/>
              <a:gd name="connsiteX25" fmla="*/ 10164986 w 13210310"/>
              <a:gd name="connsiteY25" fmla="*/ 725805 h 725805"/>
              <a:gd name="connsiteX26" fmla="*/ 9601810 w 13210310"/>
              <a:gd name="connsiteY26" fmla="*/ 725805 h 725805"/>
              <a:gd name="connsiteX27" fmla="*/ 9170736 w 13210310"/>
              <a:gd name="connsiteY27" fmla="*/ 725805 h 725805"/>
              <a:gd name="connsiteX28" fmla="*/ 8343354 w 13210310"/>
              <a:gd name="connsiteY28" fmla="*/ 725805 h 725805"/>
              <a:gd name="connsiteX29" fmla="*/ 8044384 w 13210310"/>
              <a:gd name="connsiteY29" fmla="*/ 725805 h 725805"/>
              <a:gd name="connsiteX30" fmla="*/ 7217001 w 13210310"/>
              <a:gd name="connsiteY30" fmla="*/ 725805 h 725805"/>
              <a:gd name="connsiteX31" fmla="*/ 6918031 w 13210310"/>
              <a:gd name="connsiteY31" fmla="*/ 725805 h 725805"/>
              <a:gd name="connsiteX32" fmla="*/ 5958545 w 13210310"/>
              <a:gd name="connsiteY32" fmla="*/ 725805 h 725805"/>
              <a:gd name="connsiteX33" fmla="*/ 5131163 w 13210310"/>
              <a:gd name="connsiteY33" fmla="*/ 725805 h 725805"/>
              <a:gd name="connsiteX34" fmla="*/ 4171677 w 13210310"/>
              <a:gd name="connsiteY34" fmla="*/ 725805 h 725805"/>
              <a:gd name="connsiteX35" fmla="*/ 3212191 w 13210310"/>
              <a:gd name="connsiteY35" fmla="*/ 725805 h 725805"/>
              <a:gd name="connsiteX36" fmla="*/ 2781118 w 13210310"/>
              <a:gd name="connsiteY36" fmla="*/ 725805 h 725805"/>
              <a:gd name="connsiteX37" fmla="*/ 2085838 w 13210310"/>
              <a:gd name="connsiteY37" fmla="*/ 725805 h 725805"/>
              <a:gd name="connsiteX38" fmla="*/ 1126353 w 13210310"/>
              <a:gd name="connsiteY38" fmla="*/ 725805 h 725805"/>
              <a:gd name="connsiteX39" fmla="*/ 695279 w 13210310"/>
              <a:gd name="connsiteY39" fmla="*/ 725805 h 725805"/>
              <a:gd name="connsiteX40" fmla="*/ 0 w 13210310"/>
              <a:gd name="connsiteY40" fmla="*/ 725805 h 725805"/>
              <a:gd name="connsiteX41" fmla="*/ 0 w 13210310"/>
              <a:gd name="connsiteY41" fmla="*/ 370161 h 725805"/>
              <a:gd name="connsiteX42" fmla="*/ 0 w 13210310"/>
              <a:gd name="connsiteY42" fmla="*/ 0 h 72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210310" h="725805" extrusionOk="0">
                <a:moveTo>
                  <a:pt x="0" y="0"/>
                </a:moveTo>
                <a:cubicBezTo>
                  <a:pt x="274977" y="-14883"/>
                  <a:pt x="542130" y="-6636"/>
                  <a:pt x="827383" y="0"/>
                </a:cubicBezTo>
                <a:cubicBezTo>
                  <a:pt x="1112636" y="6636"/>
                  <a:pt x="1113378" y="17715"/>
                  <a:pt x="1258456" y="0"/>
                </a:cubicBezTo>
                <a:cubicBezTo>
                  <a:pt x="1403534" y="-17715"/>
                  <a:pt x="1863580" y="4812"/>
                  <a:pt x="2217942" y="0"/>
                </a:cubicBezTo>
                <a:cubicBezTo>
                  <a:pt x="2572304" y="-4812"/>
                  <a:pt x="2637247" y="2195"/>
                  <a:pt x="2913221" y="0"/>
                </a:cubicBezTo>
                <a:cubicBezTo>
                  <a:pt x="3189195" y="-2195"/>
                  <a:pt x="3132322" y="2212"/>
                  <a:pt x="3344294" y="0"/>
                </a:cubicBezTo>
                <a:cubicBezTo>
                  <a:pt x="3556266" y="-2212"/>
                  <a:pt x="3575353" y="1135"/>
                  <a:pt x="3775368" y="0"/>
                </a:cubicBezTo>
                <a:cubicBezTo>
                  <a:pt x="3975383" y="-1135"/>
                  <a:pt x="4371380" y="5196"/>
                  <a:pt x="4602750" y="0"/>
                </a:cubicBezTo>
                <a:cubicBezTo>
                  <a:pt x="4834120" y="-5196"/>
                  <a:pt x="5147539" y="32044"/>
                  <a:pt x="5298030" y="0"/>
                </a:cubicBezTo>
                <a:cubicBezTo>
                  <a:pt x="5448521" y="-32044"/>
                  <a:pt x="5583471" y="18850"/>
                  <a:pt x="5729103" y="0"/>
                </a:cubicBezTo>
                <a:cubicBezTo>
                  <a:pt x="5874735" y="-18850"/>
                  <a:pt x="6087425" y="-14987"/>
                  <a:pt x="6424382" y="0"/>
                </a:cubicBezTo>
                <a:cubicBezTo>
                  <a:pt x="6761339" y="14987"/>
                  <a:pt x="6998594" y="34552"/>
                  <a:pt x="7383868" y="0"/>
                </a:cubicBezTo>
                <a:cubicBezTo>
                  <a:pt x="7769142" y="-34552"/>
                  <a:pt x="8108985" y="-24886"/>
                  <a:pt x="8343354" y="0"/>
                </a:cubicBezTo>
                <a:cubicBezTo>
                  <a:pt x="8577723" y="24886"/>
                  <a:pt x="8979841" y="-3179"/>
                  <a:pt x="9302839" y="0"/>
                </a:cubicBezTo>
                <a:cubicBezTo>
                  <a:pt x="9625838" y="3179"/>
                  <a:pt x="9648892" y="-12521"/>
                  <a:pt x="9866016" y="0"/>
                </a:cubicBezTo>
                <a:cubicBezTo>
                  <a:pt x="10083140" y="12521"/>
                  <a:pt x="10381873" y="17093"/>
                  <a:pt x="10693398" y="0"/>
                </a:cubicBezTo>
                <a:cubicBezTo>
                  <a:pt x="11004923" y="-17093"/>
                  <a:pt x="10931025" y="3140"/>
                  <a:pt x="10992368" y="0"/>
                </a:cubicBezTo>
                <a:cubicBezTo>
                  <a:pt x="11053711" y="-3140"/>
                  <a:pt x="11282508" y="-15183"/>
                  <a:pt x="11555545" y="0"/>
                </a:cubicBezTo>
                <a:cubicBezTo>
                  <a:pt x="11828582" y="15183"/>
                  <a:pt x="12054693" y="44113"/>
                  <a:pt x="12515031" y="0"/>
                </a:cubicBezTo>
                <a:cubicBezTo>
                  <a:pt x="12975369" y="-44113"/>
                  <a:pt x="13054411" y="12594"/>
                  <a:pt x="13210310" y="0"/>
                </a:cubicBezTo>
                <a:cubicBezTo>
                  <a:pt x="13195852" y="139628"/>
                  <a:pt x="13194936" y="289684"/>
                  <a:pt x="13210310" y="370161"/>
                </a:cubicBezTo>
                <a:cubicBezTo>
                  <a:pt x="13225684" y="450638"/>
                  <a:pt x="13207400" y="639386"/>
                  <a:pt x="13210310" y="725805"/>
                </a:cubicBezTo>
                <a:cubicBezTo>
                  <a:pt x="12922889" y="682159"/>
                  <a:pt x="12539765" y="704213"/>
                  <a:pt x="12250824" y="725805"/>
                </a:cubicBezTo>
                <a:cubicBezTo>
                  <a:pt x="11961883" y="747397"/>
                  <a:pt x="11947811" y="739200"/>
                  <a:pt x="11687648" y="725805"/>
                </a:cubicBezTo>
                <a:cubicBezTo>
                  <a:pt x="11427485" y="712410"/>
                  <a:pt x="11320358" y="710941"/>
                  <a:pt x="11124472" y="725805"/>
                </a:cubicBezTo>
                <a:cubicBezTo>
                  <a:pt x="10928586" y="740669"/>
                  <a:pt x="10455598" y="772902"/>
                  <a:pt x="10164986" y="725805"/>
                </a:cubicBezTo>
                <a:cubicBezTo>
                  <a:pt x="9874374" y="678708"/>
                  <a:pt x="9791174" y="753473"/>
                  <a:pt x="9601810" y="725805"/>
                </a:cubicBezTo>
                <a:cubicBezTo>
                  <a:pt x="9412446" y="698137"/>
                  <a:pt x="9367057" y="714405"/>
                  <a:pt x="9170736" y="725805"/>
                </a:cubicBezTo>
                <a:cubicBezTo>
                  <a:pt x="8974415" y="737205"/>
                  <a:pt x="8592868" y="698649"/>
                  <a:pt x="8343354" y="725805"/>
                </a:cubicBezTo>
                <a:cubicBezTo>
                  <a:pt x="8093840" y="752961"/>
                  <a:pt x="8126419" y="721936"/>
                  <a:pt x="8044384" y="725805"/>
                </a:cubicBezTo>
                <a:cubicBezTo>
                  <a:pt x="7962349" y="729675"/>
                  <a:pt x="7405065" y="756039"/>
                  <a:pt x="7217001" y="725805"/>
                </a:cubicBezTo>
                <a:cubicBezTo>
                  <a:pt x="7028937" y="695571"/>
                  <a:pt x="7062951" y="723477"/>
                  <a:pt x="6918031" y="725805"/>
                </a:cubicBezTo>
                <a:cubicBezTo>
                  <a:pt x="6773111" y="728134"/>
                  <a:pt x="6203460" y="724014"/>
                  <a:pt x="5958545" y="725805"/>
                </a:cubicBezTo>
                <a:cubicBezTo>
                  <a:pt x="5713630" y="727596"/>
                  <a:pt x="5457484" y="723653"/>
                  <a:pt x="5131163" y="725805"/>
                </a:cubicBezTo>
                <a:cubicBezTo>
                  <a:pt x="4804842" y="727957"/>
                  <a:pt x="4452392" y="737714"/>
                  <a:pt x="4171677" y="725805"/>
                </a:cubicBezTo>
                <a:cubicBezTo>
                  <a:pt x="3890962" y="713896"/>
                  <a:pt x="3447736" y="716396"/>
                  <a:pt x="3212191" y="725805"/>
                </a:cubicBezTo>
                <a:cubicBezTo>
                  <a:pt x="2976646" y="735214"/>
                  <a:pt x="2869735" y="717280"/>
                  <a:pt x="2781118" y="725805"/>
                </a:cubicBezTo>
                <a:cubicBezTo>
                  <a:pt x="2692501" y="734330"/>
                  <a:pt x="2413468" y="737025"/>
                  <a:pt x="2085838" y="725805"/>
                </a:cubicBezTo>
                <a:cubicBezTo>
                  <a:pt x="1758208" y="714585"/>
                  <a:pt x="1411837" y="688143"/>
                  <a:pt x="1126353" y="725805"/>
                </a:cubicBezTo>
                <a:cubicBezTo>
                  <a:pt x="840869" y="763467"/>
                  <a:pt x="888015" y="742287"/>
                  <a:pt x="695279" y="725805"/>
                </a:cubicBezTo>
                <a:cubicBezTo>
                  <a:pt x="502543" y="709323"/>
                  <a:pt x="199528" y="726401"/>
                  <a:pt x="0" y="725805"/>
                </a:cubicBezTo>
                <a:cubicBezTo>
                  <a:pt x="8497" y="604183"/>
                  <a:pt x="12962" y="522303"/>
                  <a:pt x="0" y="370161"/>
                </a:cubicBezTo>
                <a:cubicBezTo>
                  <a:pt x="-12962" y="218019"/>
                  <a:pt x="-6327" y="18018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extLst>
              <a:ext uri="{C807C97D-BFC1-408E-A445-0C87EB9F89A2}">
                <ask:lineSketchStyleProps xmlns="" xmlns:ask="http://schemas.microsoft.com/office/drawing/2018/sketchyshapes" sd="30711932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Помните, что каждый ребенок уникален, и его развитие происходит в индивидуальном темпе. Важно не сравнивать, а поддерживать и направлять.</a:t>
            </a:r>
            <a:endParaRPr lang="en-US" sz="1750" dirty="0"/>
          </a:p>
        </p:txBody>
      </p:sp>
      <p:pic>
        <p:nvPicPr>
          <p:cNvPr id="3074" name="Picture 2" descr="C:\Users\User\Desktop\8_vIoSQExP1K05M8bRyAAs9eHMB8iH8Be03SBYXI95K1zR4NdWBsg8hnsQVOOUxuAH57NfXsgLCzvBGOu1CA1a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69" y="1198633"/>
            <a:ext cx="5450303" cy="4729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649318" y="1082158"/>
            <a:ext cx="9627037" cy="492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40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Формирование счастливой и успешной личности</a:t>
            </a:r>
            <a:endParaRPr lang="en-US" sz="4000" b="1" dirty="0"/>
          </a:p>
        </p:txBody>
      </p:sp>
      <p:sp>
        <p:nvSpPr>
          <p:cNvPr id="4" name="Shape 1"/>
          <p:cNvSpPr/>
          <p:nvPr/>
        </p:nvSpPr>
        <p:spPr>
          <a:xfrm>
            <a:off x="712351" y="2774155"/>
            <a:ext cx="4285774" cy="591026"/>
          </a:xfrm>
          <a:prstGeom prst="roundRect">
            <a:avLst>
              <a:gd name="adj" fmla="val 480054"/>
            </a:avLst>
          </a:prstGeom>
          <a:solidFill>
            <a:srgbClr val="E6F7FF"/>
          </a:solidFill>
          <a:ln w="7620">
            <a:solidFill>
              <a:srgbClr val="B3D5E4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481" y="2885002"/>
            <a:ext cx="295513" cy="36933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09280" y="3562111"/>
            <a:ext cx="3720584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Заложите прочный фундамент</a:t>
            </a:r>
            <a:endParaRPr lang="en-US" sz="2400" b="1" dirty="0"/>
          </a:p>
        </p:txBody>
      </p:sp>
      <p:sp>
        <p:nvSpPr>
          <p:cNvPr id="7" name="Text 3"/>
          <p:cNvSpPr/>
          <p:nvPr/>
        </p:nvSpPr>
        <p:spPr>
          <a:xfrm>
            <a:off x="909280" y="3988117"/>
            <a:ext cx="3891915" cy="94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Создайте благоприятную среду для развития эмоционального интеллекта и социальных навыков.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5195054" y="2774155"/>
            <a:ext cx="4285893" cy="591026"/>
          </a:xfrm>
          <a:prstGeom prst="roundRect">
            <a:avLst>
              <a:gd name="adj" fmla="val 480054"/>
            </a:avLst>
          </a:prstGeom>
          <a:solidFill>
            <a:srgbClr val="E6F7FF"/>
          </a:solidFill>
          <a:ln w="7620">
            <a:solidFill>
              <a:srgbClr val="B3D5E4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184" y="2885002"/>
            <a:ext cx="295513" cy="36933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391983" y="3562111"/>
            <a:ext cx="3381494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Обогащайте жизнь ребенка</a:t>
            </a:r>
            <a:endParaRPr lang="en-US" sz="2400" b="1" dirty="0"/>
          </a:p>
        </p:txBody>
      </p:sp>
      <p:sp>
        <p:nvSpPr>
          <p:cNvPr id="11" name="Text 6"/>
          <p:cNvSpPr/>
          <p:nvPr/>
        </p:nvSpPr>
        <p:spPr>
          <a:xfrm>
            <a:off x="5391983" y="3988117"/>
            <a:ext cx="3892034" cy="1261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Предлагайте разнообразные формы взаимодействия и обучения, стимулирующие любознательность и креативность.</a:t>
            </a:r>
            <a:endParaRPr lang="en-US" sz="1550" dirty="0"/>
          </a:p>
        </p:txBody>
      </p:sp>
      <p:sp>
        <p:nvSpPr>
          <p:cNvPr id="12" name="Shape 7"/>
          <p:cNvSpPr/>
          <p:nvPr/>
        </p:nvSpPr>
        <p:spPr>
          <a:xfrm>
            <a:off x="9677876" y="2774155"/>
            <a:ext cx="4285893" cy="591026"/>
          </a:xfrm>
          <a:prstGeom prst="roundRect">
            <a:avLst>
              <a:gd name="adj" fmla="val 480054"/>
            </a:avLst>
          </a:prstGeom>
          <a:solidFill>
            <a:srgbClr val="E6F7FF"/>
          </a:solidFill>
          <a:ln w="7620">
            <a:solidFill>
              <a:srgbClr val="B3D5E4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3007" y="2885002"/>
            <a:ext cx="295513" cy="36933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874806" y="3562111"/>
            <a:ext cx="2995017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Воспитайте уверенность</a:t>
            </a:r>
            <a:endParaRPr lang="en-US" sz="2400" b="1" dirty="0"/>
          </a:p>
        </p:txBody>
      </p:sp>
      <p:sp>
        <p:nvSpPr>
          <p:cNvPr id="15" name="Text 9"/>
          <p:cNvSpPr/>
          <p:nvPr/>
        </p:nvSpPr>
        <p:spPr>
          <a:xfrm>
            <a:off x="9874806" y="3988117"/>
            <a:ext cx="3892034" cy="1261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Помогайте формировать уверенных, общительных и эмоционально устойчивых личностей, способных к самореализации.</a:t>
            </a:r>
            <a:endParaRPr lang="en-US" sz="1550" dirty="0"/>
          </a:p>
        </p:txBody>
      </p:sp>
      <p:sp>
        <p:nvSpPr>
          <p:cNvPr id="16" name="Text 10"/>
          <p:cNvSpPr/>
          <p:nvPr/>
        </p:nvSpPr>
        <p:spPr>
          <a:xfrm>
            <a:off x="571645" y="6832164"/>
            <a:ext cx="12955905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Создавая пространство для открытых разговоров, вы прокладываете путь к успешному развитию их способностей и гармоничной жизни.</a:t>
            </a:r>
            <a:endParaRPr lang="en-US" sz="1550" dirty="0"/>
          </a:p>
        </p:txBody>
      </p:sp>
      <p:sp>
        <p:nvSpPr>
          <p:cNvPr id="17" name="Shape 11"/>
          <p:cNvSpPr/>
          <p:nvPr/>
        </p:nvSpPr>
        <p:spPr>
          <a:xfrm>
            <a:off x="276132" y="6610588"/>
            <a:ext cx="22860" cy="758428"/>
          </a:xfrm>
          <a:prstGeom prst="rect">
            <a:avLst/>
          </a:prstGeom>
          <a:solidFill>
            <a:srgbClr val="AAE4FE"/>
          </a:solidFill>
          <a:ln/>
        </p:spPr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93</TotalTime>
  <Words>530</Words>
  <Application>Microsoft Office PowerPoint</Application>
  <PresentationFormat>Произвольный</PresentationFormat>
  <Paragraphs>58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Alexandria Medium</vt:lpstr>
      <vt:lpstr>Wingdings</vt:lpstr>
      <vt:lpstr>Cambria</vt:lpstr>
      <vt:lpstr>Rockwell</vt:lpstr>
      <vt:lpstr>Rockwell Condensed</vt:lpstr>
      <vt:lpstr>Calibri</vt:lpstr>
      <vt:lpstr>Manrope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User</cp:lastModifiedBy>
  <cp:revision>16</cp:revision>
  <dcterms:created xsi:type="dcterms:W3CDTF">2025-10-05T13:12:37Z</dcterms:created>
  <dcterms:modified xsi:type="dcterms:W3CDTF">2025-10-13T06:01:25Z</dcterms:modified>
</cp:coreProperties>
</file>